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80155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3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2C5B3-2929-49E6-893E-AAB58C70E9D6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01E24-5504-4C09-88D7-5167C3AD11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01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ru-RU" sz="1800" dirty="0"/>
          </a:p>
        </p:txBody>
      </p:sp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792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2AF4-B981-5583-3AC9-97B7E4C51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DE64A-4084-36F5-C600-24EB8EC67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1C933-FC6E-C182-0890-FBF88BB0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04F99-B61E-CC38-DA85-76CCD724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3AB0-EB14-6D3B-7AA4-38DA9AFC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41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00B9-D134-5C3F-568B-1F50A8472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5997B-5428-9714-DDCA-C73D67431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CD474-3308-DF3F-3981-3C5A79F66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6F09F-3CDF-AEDA-99A4-86156757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85E44-D6EE-08F1-7FD6-C758154B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07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1F4B64-7DE7-4C2A-5780-B508709BB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EEC98-8494-5EA3-C640-4D4191FF2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ECA7-3849-86AA-6384-91FE45FA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6E3BC-435A-4854-0515-67255F34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B7FC7-B80B-F1F4-B09A-C56DC898F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49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98B5E-79F7-E4DF-53D8-1323D20C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1454-AEAD-FE0B-D14D-013AFDD20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6EC4E-1C87-0351-F3FC-22182498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A5048-58CA-C97C-494C-7F415265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DB0B0-9A87-3A89-2BA5-E893720C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118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DC395-49C2-CCCD-1BCA-ABDF03F9C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2EB70-A4F3-ACB1-8CE3-E72904ED4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969CB-D334-1303-DBAA-AF1030875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A5D35-A646-1F5C-D4EE-B92ECBBC0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7E2B3-2BDC-616A-7A26-16B15B00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119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F1CD-9A8D-E4F3-D21C-266FBCAA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212E6-9712-41B4-8167-D56028F44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B9320-0272-7A77-3F7D-8C967249E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18018-1275-3501-4483-B19EEDB3B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6A6DA-C015-BA4A-E481-2AF177D4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170D7-C0AA-46F4-2BB8-FE2D836A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799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995E1-4856-ED33-6E66-F854ECBB6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85E1F-314E-046A-F824-399FB7192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2E3CE-660F-1D35-E8E6-EC5A70FD3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E6DC58-34B0-754C-F8F0-10223FC21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635D3D-030B-F926-018E-E0EF22070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3F53CD-2F0D-65BA-44D4-B4E4CB1B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402ED-5A35-4A39-DD2A-5FF271C9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4CD66A-5D3F-4FE7-60FA-2D77304DB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026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B061-1EEC-4028-B9DD-E14849A61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11C96E-9B4D-FF76-8D4D-7C8E7111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6E6945-BB12-70F6-792C-2B7DD5EB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5166E-FD73-77C3-6A7A-7B9A3358F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803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5F72B4-C021-13FB-A330-61405C32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30FFCB-D801-E713-B0DF-EDC22DE5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03CA4-495F-539C-37BE-F217DAD7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33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45E2-F343-ACA4-3D81-25CEF05D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88AD9-FABD-A579-0ACF-C63309C94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2CB16-F47A-5CFC-B301-4550BEEC8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8E995-BA66-7057-B803-62079234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3437A-2AA1-5DFE-71D7-13CD66C0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9C559-6394-BE5B-E628-1C858369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416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8388A-2B9E-BD8C-895B-CFB92576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0E4AE-A5C5-1CB3-0193-F5DF5C7D2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E848D-9A2F-8B9D-0204-19CBE9B40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4AFCF-0559-2C98-0EC9-5FE3D4A38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B6605-5120-8112-BE4E-BE13654E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670B0-0A35-C5FF-F4B8-475BF0B9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35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E4B099-5804-00CC-6021-84AE1B210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D9EEF-AA01-5A9F-668A-6FDE0FEA2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CC403-FCF3-27BB-9CDC-CECA8C587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2FA82C-CBD8-40AD-B6CE-E514919D41FD}" type="datetimeFigureOut">
              <a:rPr lang="en-IN" smtClean="0"/>
              <a:t>14-09-2025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3D41-418D-84C4-A95B-569C33A24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E5734-DDEA-3892-5C93-461AF49F8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AA4FE-48AB-4FAD-82E1-69CD674BBC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75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hotos.app.goo.gl/B5p6XScKmCokuNcW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47505" y="359664"/>
            <a:ext cx="1904239" cy="584453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5060843" y="1893651"/>
            <a:ext cx="6590901" cy="365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6651" rIns="0" bIns="0" anchor="t" anchorCtr="0">
            <a:spAutoFit/>
          </a:bodyPr>
          <a:lstStyle/>
          <a:p>
            <a:pPr marL="12700" algn="ctr" defTabSz="914377">
              <a:buClr>
                <a:srgbClr val="000000"/>
              </a:buClr>
              <a:defRPr/>
            </a:pPr>
            <a:r>
              <a:rPr lang="en-US" sz="2000" b="1" u="sng" kern="0" dirty="0">
                <a:solidFill>
                  <a:srgbClr val="00AFE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Speaker Introduction</a:t>
            </a:r>
          </a:p>
          <a:p>
            <a:pPr marL="12700" algn="ctr" defTabSz="914377">
              <a:buClr>
                <a:srgbClr val="000000"/>
              </a:buClr>
              <a:defRPr/>
            </a:pPr>
            <a:r>
              <a:rPr lang="en-US" sz="2400" kern="0" dirty="0">
                <a:latin typeface="Amasis MT Pro Light" panose="02040304050005020304" pitchFamily="18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Topic: </a:t>
            </a:r>
            <a:r>
              <a:rPr lang="en-US" sz="2400" dirty="0">
                <a:latin typeface="Amasis MT Pro Light" panose="02040304050005020304" pitchFamily="18" charset="0"/>
              </a:rPr>
              <a:t>Recent Global Developments in IPC Policies and Procedures</a:t>
            </a:r>
            <a:endParaRPr lang="en-US" sz="2400" kern="0" dirty="0">
              <a:latin typeface="Amasis MT Pro Light" panose="02040304050005020304" pitchFamily="18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12700" algn="ctr" defTabSz="914377">
              <a:buClr>
                <a:srgbClr val="000000"/>
              </a:buClr>
              <a:defRPr/>
            </a:pPr>
            <a:r>
              <a:rPr lang="en-US" sz="1600" kern="0" dirty="0">
                <a:latin typeface="Amasis MT Pro Light" panose="02040304050005020304" pitchFamily="18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Dr Ranga Reddy Burri</a:t>
            </a:r>
            <a:r>
              <a:rPr lang="en-US" sz="1600" dirty="0">
                <a:latin typeface="Amasis MT Pro Light" panose="02040304050005020304" pitchFamily="18" charset="0"/>
              </a:rPr>
              <a:t>, a Key Opinion Leader and a strong policy advocate in </a:t>
            </a:r>
            <a:r>
              <a:rPr lang="en-US" sz="1600" b="1" dirty="0">
                <a:latin typeface="Amasis MT Pro Light" panose="02040304050005020304" pitchFamily="18" charset="0"/>
              </a:rPr>
              <a:t>IPC</a:t>
            </a:r>
            <a:r>
              <a:rPr lang="en-US" sz="1600" dirty="0">
                <a:latin typeface="Amasis MT Pro Light" panose="02040304050005020304" pitchFamily="18" charset="0"/>
              </a:rPr>
              <a:t> and </a:t>
            </a:r>
            <a:r>
              <a:rPr lang="en-US" sz="1600" b="1" dirty="0">
                <a:latin typeface="Amasis MT Pro Light" panose="02040304050005020304" pitchFamily="18" charset="0"/>
              </a:rPr>
              <a:t>AMR</a:t>
            </a:r>
            <a:r>
              <a:rPr lang="en-US" sz="1600" dirty="0">
                <a:latin typeface="Amasis MT Pro Light" panose="02040304050005020304" pitchFamily="18" charset="0"/>
              </a:rPr>
              <a:t>. Dr. Burri is the President of the </a:t>
            </a:r>
            <a:r>
              <a:rPr lang="en-US" sz="1600" b="1" dirty="0">
                <a:latin typeface="Amasis MT Pro Light" panose="02040304050005020304" pitchFamily="18" charset="0"/>
              </a:rPr>
              <a:t>Infection Control Academy of India (IFCAI)</a:t>
            </a:r>
            <a:r>
              <a:rPr lang="en-US" sz="1600" dirty="0">
                <a:latin typeface="Amasis MT Pro Light" panose="02040304050005020304" pitchFamily="18" charset="0"/>
              </a:rPr>
              <a:t> and Program Director of the </a:t>
            </a:r>
            <a:r>
              <a:rPr lang="en-US" sz="1600" b="1" dirty="0">
                <a:latin typeface="Amasis MT Pro Light" panose="02040304050005020304" pitchFamily="18" charset="0"/>
              </a:rPr>
              <a:t>Postgraduate level Diploma in Infection Prevention and Control (DIPC)</a:t>
            </a:r>
            <a:r>
              <a:rPr lang="en-US" sz="1600" dirty="0">
                <a:latin typeface="Amasis MT Pro Light" panose="02040304050005020304" pitchFamily="18" charset="0"/>
              </a:rPr>
              <a:t>, one of the first formal academic programs of its kind in Asia.</a:t>
            </a:r>
          </a:p>
          <a:p>
            <a:pPr algn="ctr">
              <a:buNone/>
            </a:pPr>
            <a:r>
              <a:rPr lang="en-US" sz="1600" dirty="0">
                <a:latin typeface="Amasis MT Pro Light" panose="02040304050005020304" pitchFamily="18" charset="0"/>
              </a:rPr>
              <a:t>He has been instrumental in advancing IPC &amp; AMS policy, education, capacity building, and policy advocacy across India, Africa, and other regions of the Global South. Through his leadership, IFCAI has trained </a:t>
            </a:r>
            <a:r>
              <a:rPr lang="en-US" sz="1600" dirty="0" err="1">
                <a:latin typeface="Amasis MT Pro Light" panose="02040304050005020304" pitchFamily="18" charset="0"/>
              </a:rPr>
              <a:t>thousends</a:t>
            </a:r>
            <a:r>
              <a:rPr lang="en-US" sz="1600" dirty="0">
                <a:latin typeface="Amasis MT Pro Light" panose="02040304050005020304" pitchFamily="18" charset="0"/>
              </a:rPr>
              <a:t> of healthcare professionals and established strong collaborations with international organizations including WHO, ICAN, </a:t>
            </a:r>
            <a:r>
              <a:rPr lang="en-US" sz="1600" dirty="0" err="1">
                <a:latin typeface="Amasis MT Pro Light" panose="02040304050005020304" pitchFamily="18" charset="0"/>
              </a:rPr>
              <a:t>ReACT</a:t>
            </a:r>
            <a:r>
              <a:rPr lang="en-US" sz="1600" dirty="0">
                <a:latin typeface="Amasis MT Pro Light" panose="02040304050005020304" pitchFamily="18" charset="0"/>
              </a:rPr>
              <a:t>, ICARS and others.</a:t>
            </a:r>
          </a:p>
        </p:txBody>
      </p:sp>
      <p:sp>
        <p:nvSpPr>
          <p:cNvPr id="73" name="Google Shape;73;p12"/>
          <p:cNvSpPr/>
          <p:nvPr/>
        </p:nvSpPr>
        <p:spPr>
          <a:xfrm>
            <a:off x="9349359" y="320421"/>
            <a:ext cx="2633980" cy="813435"/>
          </a:xfrm>
          <a:custGeom>
            <a:avLst/>
            <a:gdLst/>
            <a:ahLst/>
            <a:cxnLst/>
            <a:rect l="l" t="t" r="r" b="b"/>
            <a:pathLst>
              <a:path w="2633979" h="813435" extrusionOk="0">
                <a:moveTo>
                  <a:pt x="2633472" y="0"/>
                </a:moveTo>
                <a:lnTo>
                  <a:pt x="0" y="0"/>
                </a:lnTo>
                <a:lnTo>
                  <a:pt x="0" y="813053"/>
                </a:lnTo>
                <a:lnTo>
                  <a:pt x="2633472" y="813053"/>
                </a:lnTo>
                <a:lnTo>
                  <a:pt x="263347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914377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Google Shape;77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34936" y="494260"/>
            <a:ext cx="1351024" cy="4928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385B27-0A2C-4620-83D5-C5BB8334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12th IPNET Kenya Annual Conference | September 15-17, 2025 | Mombasa, Kenya</a:t>
            </a:r>
          </a:p>
        </p:txBody>
      </p:sp>
      <p:sp>
        <p:nvSpPr>
          <p:cNvPr id="7" name="Lightning Bolt 6" descr="-">
            <a:extLst>
              <a:ext uri="{FF2B5EF4-FFF2-40B4-BE49-F238E27FC236}">
                <a16:creationId xmlns:a16="http://schemas.microsoft.com/office/drawing/2014/main" id="{604E2C85-80FF-B88B-CFA2-891CB84863F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/>
          </a:p>
        </p:txBody>
      </p:sp>
      <p:sp>
        <p:nvSpPr>
          <p:cNvPr id="8" name="Lightning Bolt 7" descr="-">
            <a:extLst>
              <a:ext uri="{FF2B5EF4-FFF2-40B4-BE49-F238E27FC236}">
                <a16:creationId xmlns:a16="http://schemas.microsoft.com/office/drawing/2014/main" id="{5DE8E4DF-0714-35FD-2947-6C1690125960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7B44FC-CCC9-D4CB-81E0-9AEFA132A2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1371442"/>
            <a:ext cx="4300646" cy="4703092"/>
          </a:xfrm>
          <a:prstGeom prst="rect">
            <a:avLst/>
          </a:prstGeom>
        </p:spPr>
      </p:pic>
      <p:sp>
        <p:nvSpPr>
          <p:cNvPr id="6" name="Google Shape;72;p12">
            <a:extLst>
              <a:ext uri="{FF2B5EF4-FFF2-40B4-BE49-F238E27FC236}">
                <a16:creationId xmlns:a16="http://schemas.microsoft.com/office/drawing/2014/main" id="{8E938912-A8E0-D81D-DA52-4E34087233CE}"/>
              </a:ext>
            </a:extLst>
          </p:cNvPr>
          <p:cNvSpPr txBox="1"/>
          <p:nvPr/>
        </p:nvSpPr>
        <p:spPr>
          <a:xfrm>
            <a:off x="571901" y="4797663"/>
            <a:ext cx="3875404" cy="76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6650" rIns="0" bIns="0" anchor="t" anchorCtr="0">
            <a:spAutoFit/>
          </a:bodyPr>
          <a:lstStyle/>
          <a:p>
            <a:pPr marL="12700" algn="ctr">
              <a:buClr>
                <a:srgbClr val="000000"/>
              </a:buClr>
              <a:buFont typeface="Arial"/>
              <a:buNone/>
              <a:defRPr/>
            </a:pPr>
            <a:r>
              <a:rPr lang="en-US" sz="2000" kern="0" dirty="0">
                <a:solidFill>
                  <a:srgbClr val="00AFEF"/>
                </a:solidFill>
                <a:latin typeface="Amasis MT Pro Light" panose="02040304050005020304" pitchFamily="18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Dr Ranga Reddy Burri</a:t>
            </a:r>
            <a:endParaRPr sz="2000" kern="0" dirty="0">
              <a:solidFill>
                <a:srgbClr val="00AFEF"/>
              </a:solidFill>
              <a:latin typeface="Amasis MT Pro Light" panose="02040304050005020304" pitchFamily="18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algn="ctr">
              <a:buClr>
                <a:srgbClr val="000000"/>
              </a:buClr>
              <a:buSzPts val="1100"/>
              <a:buFont typeface="Constantia"/>
              <a:buNone/>
              <a:defRPr/>
            </a:pPr>
            <a:r>
              <a:rPr lang="en-US" sz="1400" kern="0" dirty="0">
                <a:solidFill>
                  <a:srgbClr val="000000"/>
                </a:solidFill>
                <a:latin typeface="Amasis MT Pro Light" panose="02040304050005020304" pitchFamily="18" charset="0"/>
                <a:ea typeface="Calibri" panose="020F0502020204030204" pitchFamily="34" charset="0"/>
                <a:cs typeface="Calibri" panose="020F0502020204030204" pitchFamily="34" charset="0"/>
                <a:sym typeface="Constantia"/>
              </a:rPr>
              <a:t>President- Infection Control Academy of India</a:t>
            </a:r>
            <a:endParaRPr sz="1400" kern="0" dirty="0">
              <a:solidFill>
                <a:srgbClr val="000000"/>
              </a:solidFill>
              <a:latin typeface="Amasis MT Pro Light" panose="02040304050005020304" pitchFamily="18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algn="ctr">
              <a:buClr>
                <a:srgbClr val="000000"/>
              </a:buClr>
              <a:buSzPts val="1100"/>
              <a:buFont typeface="Constantia"/>
              <a:buNone/>
              <a:defRPr/>
            </a:pPr>
            <a:r>
              <a:rPr lang="en-US" sz="1400" kern="0" dirty="0">
                <a:solidFill>
                  <a:srgbClr val="000000"/>
                </a:solidFill>
                <a:latin typeface="Amasis MT Pro Light" panose="02040304050005020304" pitchFamily="18" charset="0"/>
                <a:ea typeface="Calibri" panose="020F0502020204030204" pitchFamily="34" charset="0"/>
                <a:cs typeface="Calibri" panose="020F0502020204030204" pitchFamily="34" charset="0"/>
                <a:sym typeface="Constantia"/>
              </a:rPr>
              <a:t>Honorary Professor – University of Hyderabad</a:t>
            </a:r>
            <a:endParaRPr sz="1400" kern="0" dirty="0">
              <a:solidFill>
                <a:srgbClr val="000000"/>
              </a:solidFill>
              <a:latin typeface="Amasis MT Pro Light" panose="02040304050005020304" pitchFamily="18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" name="Rectangle: Rounded Corners 1">
            <a:hlinkClick r:id="rId6"/>
            <a:extLst>
              <a:ext uri="{FF2B5EF4-FFF2-40B4-BE49-F238E27FC236}">
                <a16:creationId xmlns:a16="http://schemas.microsoft.com/office/drawing/2014/main" id="{65E86C55-8B5E-03ED-AD5D-2280DA7FBBD9}"/>
              </a:ext>
            </a:extLst>
          </p:cNvPr>
          <p:cNvSpPr/>
          <p:nvPr/>
        </p:nvSpPr>
        <p:spPr>
          <a:xfrm>
            <a:off x="7747819" y="5692876"/>
            <a:ext cx="2192594" cy="381657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PRESENTATION</a:t>
            </a:r>
            <a:endParaRPr lang="LID4096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155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574"/>
    </mc:Choice>
    <mc:Fallback xmlns="">
      <p:transition spd="slow" advTm="21857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dcfb76a-a988-41ea-9f5b-c8033b1ba9c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168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Amasis MT Pro Light</vt:lpstr>
      <vt:lpstr>Aptos</vt:lpstr>
      <vt:lpstr>Aptos Display</vt:lpstr>
      <vt:lpstr>Arial</vt:lpstr>
      <vt:lpstr>Calibri</vt:lpstr>
      <vt:lpstr>Constantia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Ranga Reddy Burri</dc:creator>
  <cp:lastModifiedBy>Nicholas _Webmaster Kenya</cp:lastModifiedBy>
  <cp:revision>2</cp:revision>
  <dcterms:created xsi:type="dcterms:W3CDTF">2025-09-14T08:10:22Z</dcterms:created>
  <dcterms:modified xsi:type="dcterms:W3CDTF">2025-09-14T14:34:15Z</dcterms:modified>
</cp:coreProperties>
</file>